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83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9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D24D4-1EAB-4A1F-8C80-C74C9268F7A0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2B2B9-EEDE-4575-93C1-66CB340C9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0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9AE6-5936-4BC9-808F-CE9DD7F3A162}" type="datetime1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869E-C4B2-4502-9DF6-038DCFA9E3E3}" type="datetime1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D68-4C6A-4F3E-9FF1-37894DC47F31}" type="datetime1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4A2B-2112-4AB0-BD30-0CCACCC8EBA7}" type="datetime1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6DE2-EC14-4B6E-81C3-493D4FF72049}" type="datetime1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2607-5A31-4F0A-BE75-0E2671B6E875}" type="datetime1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E24-DB0E-4AB1-B5FD-FDF42D0B2CB4}" type="datetime1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6DD2-7044-4A6F-885F-83DE4CFB1DD5}" type="datetime1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5A4-0A8C-48DA-B077-5D0D6B5E7767}" type="datetime1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2617-F058-4F1C-B8E5-6B9584439AD8}" type="datetime1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8BD3-3D16-4373-BF67-7C689A0F0A81}" type="datetime1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2D61B-737C-4376-89AE-7C9FBCB91B9C}" type="datetime1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plantarium.ru/dat/img/27806_c64fb39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j.ns.ac.yu/~korovi/images/p006_1_01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mplants.org.ua/img/chertopoloh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ЛЕКЦИЯ </a:t>
            </a:r>
            <a:r>
              <a:rPr lang="ru-RU" b="1" dirty="0" smtClean="0">
                <a:solidFill>
                  <a:srgbClr val="C00000"/>
                </a:solidFill>
              </a:rPr>
              <a:t>8.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ГЕРБИЦИДЫ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59360"/>
            <a:ext cx="7848872" cy="3289920"/>
          </a:xfrm>
        </p:spPr>
        <p:txBody>
          <a:bodyPr>
            <a:normAutofit lnSpcReduction="1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Понятие о гербицидах и их классификация с учетом </a:t>
            </a: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избирательности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Сроки и способы внесения гербицидов.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Норма расхода гербицида.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Норма расхода жидкости.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3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5112568" cy="63367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Гербициды избирательного действия поступают в растения различными путями: одни через листья (передвигаются по сосудам флоэмы), другие через корни из почвенного раствора, поэтому и способы их применения различны. Первые применяют для опры­скивания наземных органов растений, вторые вносят в почву. Следует отметить, что такое деление условно, так как многие гер­бициды (</a:t>
            </a:r>
            <a:r>
              <a:rPr lang="ru-RU" dirty="0" err="1"/>
              <a:t>Дезормон</a:t>
            </a:r>
            <a:r>
              <a:rPr lang="ru-RU" dirty="0"/>
              <a:t>, </a:t>
            </a:r>
            <a:r>
              <a:rPr lang="ru-RU" dirty="0" err="1"/>
              <a:t>банвел</a:t>
            </a:r>
            <a:r>
              <a:rPr lang="ru-RU" dirty="0"/>
              <a:t>, </a:t>
            </a:r>
            <a:r>
              <a:rPr lang="ru-RU" dirty="0" err="1"/>
              <a:t>элант</a:t>
            </a:r>
            <a:r>
              <a:rPr lang="ru-RU" dirty="0"/>
              <a:t>, </a:t>
            </a:r>
            <a:r>
              <a:rPr lang="ru-RU" dirty="0" err="1"/>
              <a:t>аминопелик</a:t>
            </a:r>
            <a:r>
              <a:rPr lang="ru-RU" dirty="0"/>
              <a:t>,  др.) могут проникать в растения и через листья, и через корни.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33061232"/>
              </p:ext>
            </p:extLst>
          </p:nvPr>
        </p:nvGraphicFramePr>
        <p:xfrm>
          <a:off x="6124117" y="479084"/>
          <a:ext cx="2188229" cy="30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" r:id="rId3" imgW="2902659" imgH="4099079" progId="CorelDRAW.Graphic.12">
                  <p:embed/>
                </p:oleObj>
              </mc:Choice>
              <mc:Fallback>
                <p:oleObj name="CorelDRAW" r:id="rId3" imgW="2902659" imgH="4099079" progId="CorelDRAW.Graphic.1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117" y="479084"/>
                        <a:ext cx="2188229" cy="309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868144" y="1124744"/>
            <a:ext cx="648072" cy="7920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272300" y="2708920"/>
            <a:ext cx="108012" cy="2160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164288" y="2492896"/>
            <a:ext cx="108012" cy="2160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7417990" y="2260290"/>
            <a:ext cx="144016" cy="23260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668344" y="3284984"/>
            <a:ext cx="72008" cy="284913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704348" y="2924944"/>
            <a:ext cx="0" cy="284914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513538" y="2147724"/>
            <a:ext cx="106338" cy="258760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956376" y="3067401"/>
            <a:ext cx="720080" cy="677588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7113819" y="3452816"/>
            <a:ext cx="654097" cy="880347"/>
            <a:chOff x="7167759" y="3484757"/>
            <a:chExt cx="654097" cy="880347"/>
          </a:xfrm>
        </p:grpSpPr>
        <p:sp>
          <p:nvSpPr>
            <p:cNvPr id="27" name="Полилиния 26"/>
            <p:cNvSpPr/>
            <p:nvPr/>
          </p:nvSpPr>
          <p:spPr>
            <a:xfrm>
              <a:off x="7184835" y="3524250"/>
              <a:ext cx="216089" cy="257182"/>
            </a:xfrm>
            <a:custGeom>
              <a:avLst/>
              <a:gdLst>
                <a:gd name="connsiteX0" fmla="*/ 276284 w 276284"/>
                <a:gd name="connsiteY0" fmla="*/ 0 h 257182"/>
                <a:gd name="connsiteX1" fmla="*/ 59 w 276284"/>
                <a:gd name="connsiteY1" fmla="*/ 257175 h 257182"/>
                <a:gd name="connsiteX2" fmla="*/ 276284 w 276284"/>
                <a:gd name="connsiteY2" fmla="*/ 0 h 25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84" h="257182">
                  <a:moveTo>
                    <a:pt x="276284" y="0"/>
                  </a:moveTo>
                  <a:cubicBezTo>
                    <a:pt x="276284" y="0"/>
                    <a:pt x="-4703" y="255588"/>
                    <a:pt x="59" y="257175"/>
                  </a:cubicBezTo>
                  <a:cubicBezTo>
                    <a:pt x="4821" y="258762"/>
                    <a:pt x="276284" y="0"/>
                    <a:pt x="276284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7640961" y="3504846"/>
              <a:ext cx="180895" cy="379250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532756" y="3503110"/>
              <a:ext cx="207595" cy="776853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 flipH="1">
              <a:off x="7167759" y="3484757"/>
              <a:ext cx="208827" cy="795207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flipH="1">
              <a:off x="7287580" y="3578842"/>
              <a:ext cx="159728" cy="714253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flipH="1">
              <a:off x="7400924" y="3551082"/>
              <a:ext cx="74001" cy="814022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7528296" y="3555364"/>
              <a:ext cx="45719" cy="737732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flipH="1">
            <a:off x="6804248" y="3492309"/>
            <a:ext cx="309571" cy="0"/>
          </a:xfrm>
          <a:prstGeom prst="line">
            <a:avLst/>
          </a:prstGeom>
          <a:ln w="31750"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7767916" y="3498468"/>
            <a:ext cx="309571" cy="0"/>
          </a:xfrm>
          <a:prstGeom prst="line">
            <a:avLst/>
          </a:prstGeom>
          <a:ln w="31750"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588224" y="3501008"/>
            <a:ext cx="216024" cy="19808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6696236" y="3512923"/>
            <a:ext cx="216024" cy="19808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851021" y="3521856"/>
            <a:ext cx="216024" cy="19808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963572" y="3524823"/>
            <a:ext cx="216024" cy="19808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739847" y="3515463"/>
            <a:ext cx="216024" cy="19808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879772" y="3524823"/>
            <a:ext cx="216024" cy="19808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0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60479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Все избирательные гербициды в зависимости от особенности их действия на растение делятся на две группы: контактные и систем­ные.</a:t>
            </a:r>
          </a:p>
          <a:p>
            <a:r>
              <a:rPr lang="ru-RU" dirty="0" smtClean="0"/>
              <a:t>Препараты </a:t>
            </a:r>
            <a:r>
              <a:rPr lang="ru-RU" i="1" dirty="0"/>
              <a:t>контактного действия </a:t>
            </a:r>
            <a:r>
              <a:rPr lang="ru-RU" dirty="0"/>
              <a:t>поражают растения только в местах соприкосновения (контакта) с ними</a:t>
            </a:r>
            <a:r>
              <a:rPr lang="ru-RU" dirty="0" smtClean="0"/>
              <a:t>.</a:t>
            </a:r>
            <a:r>
              <a:rPr lang="ru-RU" dirty="0"/>
              <a:t> Эти гербициды прак­тически не передвигаются в растении, поэтому не действуют на корневую систему сорняков, и они отрастают вновь.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Гербициды </a:t>
            </a:r>
            <a:r>
              <a:rPr lang="ru-RU" i="1" dirty="0"/>
              <a:t>системного действия </a:t>
            </a:r>
            <a:r>
              <a:rPr lang="ru-RU" dirty="0"/>
              <a:t>способны перемещаться по сосудистой системе растений, воздействуя на весь растительный организм.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6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469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процессе передвижения по растению в результате взаимодей­ствия  с содержимым  клеток  происходит частичная  </a:t>
            </a:r>
            <a:r>
              <a:rPr lang="ru-RU" dirty="0" err="1"/>
              <a:t>инактивация</a:t>
            </a:r>
            <a:r>
              <a:rPr lang="ru-RU" dirty="0"/>
              <a:t> гербицидов: поглощение клетками, разрушение ферментами, обра­зование комплексных соединений. По флоэме гербициды передвигаются в корневую систему, в генеративные органы, накапливаются в зонах активного роста, в </a:t>
            </a:r>
            <a:r>
              <a:rPr lang="ru-RU" dirty="0" err="1"/>
              <a:t>меристематических</a:t>
            </a:r>
            <a:r>
              <a:rPr lang="ru-RU" dirty="0"/>
              <a:t> тканях, где и вызы­вают глубокие нарушения физиологических процессов, приводя­щие к гибели растений.</a:t>
            </a:r>
          </a:p>
          <a:p>
            <a:r>
              <a:rPr lang="ru-RU" dirty="0">
                <a:solidFill>
                  <a:srgbClr val="C00000"/>
                </a:solidFill>
              </a:rPr>
              <a:t>С почвенным раствором гербициды всасываются корневыми волосками, перемещаются по клеткам коры корня, достигают со­судов ксилемы и с </a:t>
            </a:r>
            <a:r>
              <a:rPr lang="ru-RU" dirty="0" err="1">
                <a:solidFill>
                  <a:srgbClr val="C00000"/>
                </a:solidFill>
              </a:rPr>
              <a:t>транспирационным</a:t>
            </a:r>
            <a:r>
              <a:rPr lang="ru-RU" dirty="0">
                <a:solidFill>
                  <a:srgbClr val="C00000"/>
                </a:solidFill>
              </a:rPr>
              <a:t> током передвигаются в на­земные органы растений, накапливаются в листьях.</a:t>
            </a: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Системные гербициды эффективны против многолетних сорня­ков с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глубокопроникающей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 корневой системой, а также против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кустарников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507" y="5134744"/>
            <a:ext cx="1615969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2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8784976" cy="6552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современным представлениям, в растениях можно выделить пассивную и активную системы поглощения и транспорта. </a:t>
            </a:r>
            <a:endParaRPr lang="ru-RU" dirty="0" smtClean="0"/>
          </a:p>
          <a:p>
            <a:r>
              <a:rPr lang="ru-RU" b="1" i="1" dirty="0" smtClean="0"/>
              <a:t>Пассив­ное </a:t>
            </a:r>
            <a:r>
              <a:rPr lang="ru-RU" b="1" i="1" dirty="0"/>
              <a:t>поглощение </a:t>
            </a:r>
            <a:r>
              <a:rPr lang="ru-RU" dirty="0"/>
              <a:t>протекает без затрат метаболической энергии и про­исходит за счет энергии тепловой диффузии, свободной поверхност­ной энергии, расходуемой на транспирацию, система пассивного поглощения состоит из непрерывной гидро­статической системы свободного пространства и сосудов ксилемы. </a:t>
            </a:r>
            <a:endParaRPr lang="ru-RU" dirty="0" smtClean="0"/>
          </a:p>
          <a:p>
            <a:r>
              <a:rPr lang="ru-RU" b="1" i="1" dirty="0" smtClean="0"/>
              <a:t>Активное </a:t>
            </a:r>
            <a:r>
              <a:rPr lang="ru-RU" b="1" i="1" dirty="0"/>
              <a:t>поглощение </a:t>
            </a:r>
            <a:r>
              <a:rPr lang="ru-RU" b="1" dirty="0"/>
              <a:t>и </a:t>
            </a:r>
            <a:r>
              <a:rPr lang="ru-RU" b="1" i="1" dirty="0"/>
              <a:t>транспорт</a:t>
            </a:r>
            <a:r>
              <a:rPr lang="ru-RU" i="1" dirty="0"/>
              <a:t> </a:t>
            </a:r>
            <a:r>
              <a:rPr lang="ru-RU" dirty="0"/>
              <a:t>тесно связаны с метаболизмом и осуществляются пре­имущественно за счет энергии макроэргических связей АТФ, система активного поглощения и транспорта — из протопластов клеток, связанных между собой </a:t>
            </a:r>
            <a:r>
              <a:rPr lang="ru-RU" dirty="0" err="1"/>
              <a:t>плазмодесмами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1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2. СРОКИ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И СПОСОБЫ ВНЕСЕНИЯ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ГЕРБИЦИДОВ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Специалист должен уметь правильно выбрать нужный гербицид установить сроки и способы обработки посевов и оптимальную нор­му расхода препарата и жидкости.</a:t>
            </a:r>
          </a:p>
          <a:p>
            <a:r>
              <a:rPr lang="ru-RU" dirty="0"/>
              <a:t>Сроки и способы применения гербицидов зависят от их свойств, </a:t>
            </a:r>
            <a:r>
              <a:rPr lang="ru-RU" dirty="0" err="1"/>
              <a:t>препаративных</a:t>
            </a:r>
            <a:r>
              <a:rPr lang="ru-RU" dirty="0"/>
              <a:t> форм, путей поступления в растения, избиратель­ности культурных растений и спектра действия, то есть набора по­ражаемых сорняков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8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6693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Применение гербицидов осенью в сочетании с зяблевой обработ­кой почвы перспективно для уничтожения многолетних корнеотпрысковых и корневищных сорняков. В этот период можно исполь­зовать многие гербициды как путем опрыскивания вегетирующих сорняков препаратами системного и контактного действия, так и для внесения в почву при большой норме их расхода, так как за осенне-зимний период они полностью инактивируются и не причинят вреда культурам весеннего посева. </a:t>
            </a:r>
            <a:endParaRPr lang="ru-RU" dirty="0" smtClean="0"/>
          </a:p>
          <a:p>
            <a:endParaRPr lang="ru-RU" sz="1800" dirty="0" smtClean="0"/>
          </a:p>
          <a:p>
            <a:r>
              <a:rPr lang="ru-RU" sz="3100" i="1" dirty="0" smtClean="0">
                <a:solidFill>
                  <a:srgbClr val="C00000"/>
                </a:solidFill>
              </a:rPr>
              <a:t>Так</a:t>
            </a:r>
            <a:r>
              <a:rPr lang="ru-RU" sz="3100" i="1" dirty="0">
                <a:solidFill>
                  <a:srgbClr val="C00000"/>
                </a:solidFill>
              </a:rPr>
              <a:t>, на полях, засоренных бодяком, осотом полевым, вьюнком полевым, осенью после уборки приме­няют </a:t>
            </a:r>
            <a:r>
              <a:rPr lang="ru-RU" sz="3100" i="1" dirty="0" err="1">
                <a:solidFill>
                  <a:srgbClr val="C00000"/>
                </a:solidFill>
              </a:rPr>
              <a:t>Раундап</a:t>
            </a:r>
            <a:r>
              <a:rPr lang="ru-RU" sz="3100" i="1" dirty="0">
                <a:solidFill>
                  <a:srgbClr val="C00000"/>
                </a:solidFill>
              </a:rPr>
              <a:t> (</a:t>
            </a:r>
            <a:r>
              <a:rPr lang="ru-RU" sz="3100" i="1" dirty="0" err="1">
                <a:solidFill>
                  <a:srgbClr val="C00000"/>
                </a:solidFill>
              </a:rPr>
              <a:t>Глисол</a:t>
            </a:r>
            <a:r>
              <a:rPr lang="ru-RU" sz="3100" i="1" dirty="0">
                <a:solidFill>
                  <a:srgbClr val="C00000"/>
                </a:solidFill>
              </a:rPr>
              <a:t>, </a:t>
            </a:r>
            <a:r>
              <a:rPr lang="ru-RU" sz="3100" i="1" dirty="0" err="1">
                <a:solidFill>
                  <a:srgbClr val="C00000"/>
                </a:solidFill>
              </a:rPr>
              <a:t>Глукор</a:t>
            </a:r>
            <a:r>
              <a:rPr lang="ru-RU" sz="3100" i="1" dirty="0">
                <a:solidFill>
                  <a:srgbClr val="C00000"/>
                </a:solidFill>
              </a:rPr>
              <a:t>, Зеро и </a:t>
            </a:r>
            <a:r>
              <a:rPr lang="ru-RU" sz="3100" i="1" dirty="0" err="1">
                <a:solidFill>
                  <a:srgbClr val="C00000"/>
                </a:solidFill>
              </a:rPr>
              <a:t>тд</a:t>
            </a:r>
            <a:r>
              <a:rPr lang="ru-RU" sz="3100" i="1" dirty="0">
                <a:solidFill>
                  <a:srgbClr val="C00000"/>
                </a:solidFill>
              </a:rPr>
              <a:t>.) при норме расхода </a:t>
            </a:r>
            <a:r>
              <a:rPr lang="ru-RU" sz="3100" i="1" dirty="0" smtClean="0">
                <a:solidFill>
                  <a:srgbClr val="C00000"/>
                </a:solidFill>
              </a:rPr>
              <a:t/>
            </a:r>
            <a:br>
              <a:rPr lang="ru-RU" sz="3100" i="1" dirty="0" smtClean="0">
                <a:solidFill>
                  <a:srgbClr val="C00000"/>
                </a:solidFill>
              </a:rPr>
            </a:br>
            <a:r>
              <a:rPr lang="ru-RU" sz="3100" i="1" dirty="0" smtClean="0">
                <a:solidFill>
                  <a:srgbClr val="C00000"/>
                </a:solidFill>
              </a:rPr>
              <a:t>36 </a:t>
            </a:r>
            <a:r>
              <a:rPr lang="ru-RU" sz="3100" i="1" dirty="0">
                <a:solidFill>
                  <a:srgbClr val="C00000"/>
                </a:solidFill>
              </a:rPr>
              <a:t>%-</a:t>
            </a:r>
            <a:r>
              <a:rPr lang="ru-RU" sz="3100" i="1" dirty="0" err="1">
                <a:solidFill>
                  <a:srgbClr val="C00000"/>
                </a:solidFill>
              </a:rPr>
              <a:t>ного</a:t>
            </a:r>
            <a:r>
              <a:rPr lang="ru-RU" sz="3100" i="1" dirty="0">
                <a:solidFill>
                  <a:srgbClr val="C00000"/>
                </a:solidFill>
              </a:rPr>
              <a:t> препарата 3-4 </a:t>
            </a:r>
            <a:r>
              <a:rPr lang="ru-RU" sz="3100" i="1" dirty="0" err="1">
                <a:solidFill>
                  <a:srgbClr val="C00000"/>
                </a:solidFill>
              </a:rPr>
              <a:t>кл</a:t>
            </a:r>
            <a:r>
              <a:rPr lang="ru-RU" sz="3100" i="1" dirty="0">
                <a:solidFill>
                  <a:srgbClr val="C00000"/>
                </a:solidFill>
              </a:rPr>
              <a:t>/га. Для подавления пырея ползучего на полях, отводимых под посевы льна, картофеля, капусты, сахарной и кормовой свеклы, Моркови и огурца, рекомендуется осеннее опрыскивание почвы </a:t>
            </a:r>
            <a:r>
              <a:rPr lang="ru-RU" sz="3100" i="1" dirty="0" err="1">
                <a:solidFill>
                  <a:srgbClr val="C00000"/>
                </a:solidFill>
              </a:rPr>
              <a:t>Нитраном</a:t>
            </a:r>
            <a:r>
              <a:rPr lang="ru-RU" sz="3100" i="1" dirty="0">
                <a:solidFill>
                  <a:srgbClr val="C00000"/>
                </a:solidFill>
              </a:rPr>
              <a:t> при норме расхода 30 %-</a:t>
            </a:r>
            <a:r>
              <a:rPr lang="ru-RU" sz="3100" i="1" dirty="0" err="1">
                <a:solidFill>
                  <a:srgbClr val="C00000"/>
                </a:solidFill>
              </a:rPr>
              <a:t>ного</a:t>
            </a:r>
            <a:r>
              <a:rPr lang="ru-RU" sz="3100" i="1" dirty="0">
                <a:solidFill>
                  <a:srgbClr val="C00000"/>
                </a:solidFill>
              </a:rPr>
              <a:t> препарата 4-8 л/га. Для осеннего внесения можно использовать и многие другие препараты и их смеси.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9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Перед посадкой и посевом культурных растений гербициды мож­но внести в почву в смеси с минеральными удобрениями, а также путем опрыскивания поля растворами, суспензиями или эмульсиями с последующей заделкой культивацией или боронованием. Пести­цидами подавляются прорастающие сорняки и их всходы.</a:t>
            </a:r>
          </a:p>
          <a:p>
            <a:r>
              <a:rPr lang="ru-RU" dirty="0">
                <a:solidFill>
                  <a:srgbClr val="C00000"/>
                </a:solidFill>
              </a:rPr>
              <a:t>Практикуется также внесение гербицидов в виде гранул в ряд­ки культурных растений или в виде растворов, суспензий и эмуль­сий — в междурядья. Такой способ позволяет экономно расходо­вать препараты с достаточно высоким агротехническим эффектом. Перед их внесением почву необходимо хорошо выровнять, а гербициды быстро заделать, особенно такие летучие, как </a:t>
            </a:r>
            <a:r>
              <a:rPr lang="ru-RU" dirty="0" err="1" smtClean="0">
                <a:solidFill>
                  <a:srgbClr val="C00000"/>
                </a:solidFill>
              </a:rPr>
              <a:t>трефлан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229600" cy="39271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 </a:t>
            </a:r>
            <a:r>
              <a:rPr lang="ru-RU" dirty="0" err="1"/>
              <a:t>довсходовом</a:t>
            </a:r>
            <a:r>
              <a:rPr lang="ru-RU" dirty="0"/>
              <a:t> применении (после посева, перед появлением всходов культурных растений) гербициды вносят путем опрыски­вания обрабатываемой площади растворами, суспензиями или эмульсиями. При этом они поражают как вегетирующие, так и про­растающие сорняки. До появления всходов можно применять ве­щества почвенного действия, а также гербициды, которые эффектив­ны при опрыскивании вегетирующих сорняков (контактные и системные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122" name="Picture 2" descr="D:\Document\Олег\учхоз\ТЕХНИКА\2010.6.9-Учхоз-СтГАУ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15784"/>
            <a:ext cx="3917532" cy="274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\Олег\учхоз\ТЕХНИКА\2010.6.9-Учхоз-СтГАУ (2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05" y="4114799"/>
            <a:ext cx="391893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0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Необходимо учитывать, что время для </a:t>
            </a:r>
            <a:r>
              <a:rPr lang="ru-RU" dirty="0" err="1"/>
              <a:t>довсходового</a:t>
            </a:r>
            <a:r>
              <a:rPr lang="ru-RU" dirty="0"/>
              <a:t> внесения гербицидов ограничено несколькими днями — от посева до появления всходов культурных растений, а гербициды не могут быть заде­ланы в почву обработкой, поэтому следует использовать менее летучие препараты и внести их так, чтобы растворы попали в увлаж­ненный слой почвы. </a:t>
            </a:r>
            <a:r>
              <a:rPr lang="ru-RU" u="sng" dirty="0"/>
              <a:t>При этом необходимы большие нормы расхода жидкости, так как в верхнем пересохшем слое препараты не ока­жут токсического действия</a:t>
            </a:r>
            <a:r>
              <a:rPr lang="ru-RU" u="sng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Предпосевное </a:t>
            </a:r>
            <a:r>
              <a:rPr lang="ru-RU" dirty="0">
                <a:solidFill>
                  <a:srgbClr val="C00000"/>
                </a:solidFill>
              </a:rPr>
              <a:t>и </a:t>
            </a:r>
            <a:r>
              <a:rPr lang="ru-RU" dirty="0" err="1">
                <a:solidFill>
                  <a:srgbClr val="C00000"/>
                </a:solidFill>
              </a:rPr>
              <a:t>довсходовое</a:t>
            </a:r>
            <a:r>
              <a:rPr lang="ru-RU" dirty="0">
                <a:solidFill>
                  <a:srgbClr val="C00000"/>
                </a:solidFill>
              </a:rPr>
              <a:t> внесение гербицидов весьма эф­фективно, так как они подавляют сорняки в самые ранние фазы развития культурных растений, когда они наиболее чувствительны к засоренности.</a:t>
            </a:r>
          </a:p>
          <a:p>
            <a:endParaRPr lang="ru-RU" u="sng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6264696" cy="24482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Послевсходовые обработки гербицидами проводят путем опрыски­вания. Применяют и гранулированные препараты. При этом хорошо подавляются всходы мно­гих сорняков, в том числе и </a:t>
            </a:r>
            <a:r>
              <a:rPr lang="ru-RU" dirty="0" err="1"/>
              <a:t>трехреберник</a:t>
            </a:r>
            <a:r>
              <a:rPr lang="ru-RU" dirty="0"/>
              <a:t> непахучий.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5796"/>
            <a:ext cx="3275856" cy="265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3068960"/>
            <a:ext cx="878497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</a:rPr>
              <a:t>При послевсходовом внесении гербицидов особенно важно пра­вильно установить сроки обработки и нормы расхода препаратов, с тем чтобы не повредить культурных растений и уничтожить сорня­ки в раннем возрасте, когда они более чувствительны.</a:t>
            </a:r>
          </a:p>
          <a:p>
            <a:r>
              <a:rPr lang="ru-RU" sz="2400" dirty="0" smtClean="0"/>
              <a:t>В посевах пропашных культур практикуется послевсходовое направленное опрыскивание, при котором гербициды с помощью специальных опрыскивателей вносят в рядки или только в между­рядья.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5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1. Понятие </a:t>
            </a:r>
            <a:r>
              <a:rPr lang="ru-RU" b="1" dirty="0">
                <a:solidFill>
                  <a:srgbClr val="C00000"/>
                </a:solidFill>
              </a:rPr>
              <a:t>о гербицидах и их классификация с учетом избирательности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56575"/>
            <a:ext cx="6905824" cy="154503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Большая часть препаратов относится к органиче­ским соединениям, характеризующимся высокой физиологической активностью и эффективностью при относительно небольших нор­мах расхода. Есть среди них и неорганические соединения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Гербициды — химические вещества, применяемые для уничто­жения сорняков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096" y="751131"/>
            <a:ext cx="1421904" cy="18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097" y="2629093"/>
            <a:ext cx="1421904" cy="188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00" r="6500"/>
          <a:stretch/>
        </p:blipFill>
        <p:spPr bwMode="auto">
          <a:xfrm>
            <a:off x="7666037" y="4516576"/>
            <a:ext cx="15144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771800" y="3356719"/>
            <a:ext cx="2304256" cy="432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Гербициды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83568" y="4098434"/>
            <a:ext cx="2664296" cy="626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Сплошного действия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851920" y="4099177"/>
            <a:ext cx="3635896" cy="727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Избирательного действия (селективные)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59832" y="3788949"/>
            <a:ext cx="432048" cy="360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6056" y="3788949"/>
            <a:ext cx="288032" cy="288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063" y="4826675"/>
            <a:ext cx="3912865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применяют </a:t>
            </a:r>
            <a:r>
              <a:rPr lang="ru-RU" sz="1600" dirty="0"/>
              <a:t>для уничтожения всех растений на площадях, где нет посевов: на парах, на обочинах шоссей­ных и железных дорог, осушительных и оросительных каналах, линиях электропередач, спортивных площадках и т. 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4985881"/>
            <a:ext cx="3275856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уничто­жают одни виды растений, но не поражают другие. Селективные гер­бициды можно применять в посевах почти всех культурных растений.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92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Гранулированные препараты вносят с помощью специальных машин на нужную глубину, а также в рядки или междурядья или рассевают по поверхности поля. В форме гранул они действуют в почве более продолжительное время, медленнее разрушаются микроорганизмами и под влиянием физико-химических процессов, и дей­ствующее вещество постепенно выделяется в почвенный раствор.</a:t>
            </a:r>
          </a:p>
          <a:p>
            <a:r>
              <a:rPr lang="ru-RU" dirty="0">
                <a:solidFill>
                  <a:srgbClr val="C00000"/>
                </a:solidFill>
              </a:rPr>
              <a:t>В районах, подверженных ветровой эрозии, гербициды исполь­зуют на паровых полях для сокращения количества обработок и, следовательно, меньшего распыления верхнего слоя почвы.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7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616624"/>
          </a:xfrm>
        </p:spPr>
        <p:txBody>
          <a:bodyPr/>
          <a:lstStyle/>
          <a:p>
            <a:r>
              <a:rPr lang="ru-RU" dirty="0"/>
              <a:t>Вторую химическую обработку пара проводят через 30 дней после первой (примерно в конце августа), поле практически очи­щается от сорняков, почва не распыляется, имеет оптимальную плот­ность, эрозионные процессы не развиваются. В ряде стран практикуется внесение гербицидов вместе с оро­сительной водой </a:t>
            </a:r>
            <a:r>
              <a:rPr lang="ru-RU" i="1" dirty="0"/>
              <a:t>(</a:t>
            </a:r>
            <a:r>
              <a:rPr lang="ru-RU" i="1" dirty="0" err="1"/>
              <a:t>гербигация</a:t>
            </a:r>
            <a:r>
              <a:rPr lang="ru-RU" i="1" dirty="0"/>
              <a:t>).</a:t>
            </a: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7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3. НОРМА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РАСХОДА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ГЕРБИЦИДОВ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/>
              <a:t>Правильный расчет нормы </a:t>
            </a:r>
            <a:r>
              <a:rPr lang="ru-RU" dirty="0" smtClean="0"/>
              <a:t>*(</a:t>
            </a:r>
            <a:r>
              <a:rPr lang="ru-RU" dirty="0"/>
              <a:t>дозы) расхода гербицидов имеет исключительно важное значение, так как превышение нормы может вызвать повреждение культуры и снижение урожая, а уменьшение ее ведет к снижению эффективности гербицидов в подавлении сорня­ков, что также снижает урожай и увеличивает засоренность.</a:t>
            </a:r>
          </a:p>
          <a:p>
            <a:pPr marL="0" indent="361950">
              <a:buNone/>
            </a:pPr>
            <a:endParaRPr lang="ru-RU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361950">
              <a:buNone/>
            </a:pPr>
            <a:endParaRPr lang="ru-RU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361950">
              <a:buNone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*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При установлении нормы расхода гербицидов следует руководствоваться «Списком химических и биологических средств борьбы с вредителями, болезнями растений и сорняками и регуляторов роста растений, разрешенных для примене­ния в сельском хозяйстве» (уточняется ежегодно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142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367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Устанавливать норму следует в каждом конкретном случае в зависимости от видового состава сорняков, степени засоренности, механического состава почвы, содержания в ней органического вещества. Необходимо также учитывать погодные условия во время применения гербицидов и возможное остаточное их действие на последующие культуры в севообороте. </a:t>
            </a:r>
            <a:endParaRPr lang="ru-RU" dirty="0" smtClean="0"/>
          </a:p>
          <a:p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Так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, если рекомендуется применять в посевах гербицид путем опрыскивания почвы до посева, при посеве или до всхо­дов культуры при норме расхода 2—6 кг/га. Это значит, что мини­мальную норму (2—3 кг/га) следует использовать на почвах, легких по механическому составу, 3—5 кг/га — на средних и тяжелых суг­линках, а 4—6 кг/га—на черноземных и торфянистых почвах с вы­соким содержанием органического вещества и большой поглоти­тельной способностью.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2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79512" y="116633"/>
            <a:ext cx="8856984" cy="2808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В инструктивных материалах и учебных пособиях нормы расхода гербицидов часто даются в килограммах действующего вещества на 1 га или в килограммах препарата (технического продукта) на 1 га. В ряде случаев удобнее пользоваться нормами расхода герби­цидов, выраженными в действующем веществе: % действующего вещества 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3010595"/>
            <a:ext cx="8229600" cy="7064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нормы расхода препарата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" y="4570388"/>
            <a:ext cx="8229600" cy="8748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Rockwell Extra Bold" pitchFamily="18" charset="0"/>
              </a:rPr>
              <a:t>где </a:t>
            </a:r>
            <a:r>
              <a:rPr lang="ru-RU" sz="2400" i="1" dirty="0">
                <a:latin typeface="Rockwell Extra Bold" pitchFamily="18" charset="0"/>
              </a:rPr>
              <a:t>Д </a:t>
            </a:r>
            <a:r>
              <a:rPr lang="ru-RU" sz="2400" dirty="0">
                <a:latin typeface="Times New Roman" pitchFamily="18" charset="0"/>
              </a:rPr>
              <a:t>—</a:t>
            </a:r>
            <a:r>
              <a:rPr lang="ru-RU" sz="2400" dirty="0">
                <a:latin typeface="Rockwell Extra Bold" pitchFamily="18" charset="0"/>
              </a:rPr>
              <a:t> норма расхода препарата</a:t>
            </a:r>
            <a:r>
              <a:rPr lang="ru-RU" sz="2400" dirty="0">
                <a:latin typeface="Times New Roman" pitchFamily="18" charset="0"/>
              </a:rPr>
              <a:t>,</a:t>
            </a:r>
            <a:r>
              <a:rPr lang="ru-RU" sz="2400" dirty="0">
                <a:latin typeface="Rockwell Extra Bold" pitchFamily="18" charset="0"/>
              </a:rPr>
              <a:t> кг/га</a:t>
            </a:r>
            <a:r>
              <a:rPr lang="ru-RU" sz="2400" dirty="0">
                <a:latin typeface="Times New Roman" pitchFamily="18" charset="0"/>
              </a:rPr>
              <a:t>;</a:t>
            </a:r>
            <a:r>
              <a:rPr lang="ru-RU" sz="2400" dirty="0">
                <a:latin typeface="Rockwell Extra Bold" pitchFamily="18" charset="0"/>
              </a:rPr>
              <a:t> </a:t>
            </a:r>
            <a:r>
              <a:rPr lang="ru-RU" sz="2400" i="1" dirty="0">
                <a:latin typeface="Rockwell Extra Bold" pitchFamily="18" charset="0"/>
              </a:rPr>
              <a:t>д </a:t>
            </a:r>
            <a:r>
              <a:rPr lang="ru-RU" sz="2400" dirty="0">
                <a:latin typeface="Times New Roman" pitchFamily="18" charset="0"/>
              </a:rPr>
              <a:t>—</a:t>
            </a:r>
            <a:r>
              <a:rPr lang="ru-RU" sz="2400" dirty="0">
                <a:latin typeface="Rockwell Extra Bold" pitchFamily="18" charset="0"/>
              </a:rPr>
              <a:t> норма расхода действующего вещества</a:t>
            </a:r>
            <a:r>
              <a:rPr lang="ru-RU" sz="2400" dirty="0">
                <a:latin typeface="Times New Roman" pitchFamily="18" charset="0"/>
              </a:rPr>
              <a:t>,</a:t>
            </a:r>
            <a:r>
              <a:rPr lang="ru-RU" sz="2400" dirty="0">
                <a:latin typeface="Rockwell Extra Bold" pitchFamily="18" charset="0"/>
              </a:rPr>
              <a:t> кг/га</a:t>
            </a:r>
            <a:r>
              <a:rPr lang="ru-RU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070993"/>
              </p:ext>
            </p:extLst>
          </p:nvPr>
        </p:nvGraphicFramePr>
        <p:xfrm>
          <a:off x="2339752" y="3713390"/>
          <a:ext cx="4320828" cy="86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Формула" r:id="rId3" imgW="2082600" imgH="419040" progId="Equation.3">
                  <p:embed/>
                </p:oleObj>
              </mc:Choice>
              <mc:Fallback>
                <p:oleObj name="Формула" r:id="rId3" imgW="2082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713390"/>
                        <a:ext cx="4320828" cy="867738"/>
                      </a:xfrm>
                      <a:prstGeom prst="rect">
                        <a:avLst/>
                      </a:prstGeom>
                      <a:solidFill>
                        <a:schemeClr val="bg2">
                          <a:alpha val="7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98740"/>
              </p:ext>
            </p:extLst>
          </p:nvPr>
        </p:nvGraphicFramePr>
        <p:xfrm>
          <a:off x="2339752" y="5932298"/>
          <a:ext cx="4662140" cy="80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5" imgW="2247900" imgH="393700" progId="Equation.3">
                  <p:embed/>
                </p:oleObj>
              </mc:Choice>
              <mc:Fallback>
                <p:oleObj name="Формула" r:id="rId5" imgW="2247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932298"/>
                        <a:ext cx="4662140" cy="809070"/>
                      </a:xfrm>
                      <a:prstGeom prst="rect">
                        <a:avLst/>
                      </a:prstGeom>
                      <a:solidFill>
                        <a:schemeClr val="bg2">
                          <a:alpha val="7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611560" y="5157192"/>
            <a:ext cx="8229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 нормы расхода препарата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3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4. НОРМА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РАСХОДА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ЖИДКОСТИ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5922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dirty="0"/>
              <a:t>Норма расхода жидкости зависит от природы действия герби­цидов и от применяемых машин и аппаратуры. Более высокие нор­мы расхода жидкости устанавливаются для контактных гербицидов и гербицидов почвенного действия. При использовании тракторных навесных и прицепных опрыскивателей нормы расхода жидкости также более высокие по сравнению с авиационными обработками. Примерные нормы расхода жидкости. Для наземных тракторных опрыскивателей (в л/га</a:t>
            </a:r>
            <a:r>
              <a:rPr lang="ru-RU" sz="2600" dirty="0" smtClean="0"/>
              <a:t>):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05651"/>
              </p:ext>
            </p:extLst>
          </p:nvPr>
        </p:nvGraphicFramePr>
        <p:xfrm>
          <a:off x="827584" y="3428221"/>
          <a:ext cx="7776864" cy="1371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88432"/>
                <a:gridCol w="3888432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гербициды контактные      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300—600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7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системные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150—300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75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почвенного действия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300-400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518099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Для авиационных опрыскивателей: на зер­новых колосовых культурах при малообъемном опрыскивании (25 л/га) при ухудшении условий (снижение относительной влажно­сти воздуха до 50% норма расхода увеличивается до 50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л/га).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4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Для внесения гербицидов почвенного действия, а также для обработки риса, расход жидкости 50—100 л/га; при обработке посевов льна 100—150 л/га (более высокие нормы уста­навливаются для максимальных доз гербицидов); при авиационном применении десикантов — от 100 до 200 л/га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Концентрация </a:t>
            </a:r>
            <a:r>
              <a:rPr lang="ru-RU" dirty="0"/>
              <a:t>раствора из­меняется в зависимости от нормы расхода жидкости, что связано с использованием наземной или авиационной аппаратуры, и рассчиты­вается по </a:t>
            </a:r>
            <a:r>
              <a:rPr lang="ru-RU" dirty="0" smtClean="0"/>
              <a:t>формуле: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695843"/>
              </p:ext>
            </p:extLst>
          </p:nvPr>
        </p:nvGraphicFramePr>
        <p:xfrm>
          <a:off x="3402743" y="4293096"/>
          <a:ext cx="224024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3" imgW="1028700" imgH="469900" progId="Equation.3">
                  <p:embed/>
                </p:oleObj>
              </mc:Choice>
              <mc:Fallback>
                <p:oleObj name="Формула" r:id="rId3" imgW="1028700" imgH="4699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743" y="4293096"/>
                        <a:ext cx="2240249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45799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К — концентрация рабочего раствора, %; С </a:t>
            </a:r>
            <a:r>
              <a:rPr lang="ru-RU" baseline="-25000" dirty="0" err="1"/>
              <a:t>д.в</a:t>
            </a:r>
            <a:r>
              <a:rPr lang="ru-RU" baseline="-25000" dirty="0"/>
              <a:t>.</a:t>
            </a:r>
            <a:r>
              <a:rPr lang="ru-RU" dirty="0"/>
              <a:t> — концентрация действующего вещества в </a:t>
            </a:r>
            <a:r>
              <a:rPr lang="ru-RU" dirty="0" err="1"/>
              <a:t>препаративной</a:t>
            </a:r>
            <a:r>
              <a:rPr lang="ru-RU" dirty="0"/>
              <a:t> форме пестицида ( % ); </a:t>
            </a:r>
            <a:r>
              <a:rPr lang="en-US" dirty="0"/>
              <a:t>m</a:t>
            </a:r>
            <a:r>
              <a:rPr lang="ru-RU" dirty="0"/>
              <a:t> - масса (кг) или объем (л) используемого препарата, </a:t>
            </a:r>
            <a:r>
              <a:rPr lang="en-US" dirty="0"/>
              <a:t>V</a:t>
            </a:r>
            <a:r>
              <a:rPr lang="ru-RU" dirty="0"/>
              <a:t> - объем приготавливаемой рабочей жидкости пестицида, 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21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7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Избирательность </a:t>
            </a:r>
            <a:r>
              <a:rPr lang="ru-RU" dirty="0"/>
              <a:t>зависит от анатомо-морфологических и физи­ологических   особенностей   растения обусловлена химическим со­ставом и физико-химическими свойствами гербицида,  его физио­логической активностью. Многие из селективных препаратов по­ражают значительное количество видов сорняков. </a:t>
            </a:r>
            <a:r>
              <a:rPr lang="ru-RU" dirty="0">
                <a:solidFill>
                  <a:srgbClr val="C00000"/>
                </a:solidFill>
              </a:rPr>
              <a:t>Так, </a:t>
            </a:r>
            <a:r>
              <a:rPr lang="ru-RU" dirty="0" err="1">
                <a:solidFill>
                  <a:srgbClr val="C00000"/>
                </a:solidFill>
              </a:rPr>
              <a:t>дезормон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err="1">
                <a:solidFill>
                  <a:srgbClr val="C00000"/>
                </a:solidFill>
              </a:rPr>
              <a:t>диален</a:t>
            </a:r>
            <a:r>
              <a:rPr lang="ru-RU" dirty="0">
                <a:solidFill>
                  <a:srgbClr val="C00000"/>
                </a:solidFill>
              </a:rPr>
              <a:t> супер подавляют многочисленные двудольные сорняки в посевах зерновых культур. </a:t>
            </a:r>
            <a:r>
              <a:rPr lang="ru-RU" dirty="0"/>
              <a:t>Это примеры </a:t>
            </a:r>
            <a:r>
              <a:rPr lang="ru-RU" b="1" i="1" dirty="0"/>
              <a:t>широкой избирательности </a:t>
            </a:r>
            <a:r>
              <a:rPr lang="ru-RU" dirty="0"/>
              <a:t>гербицидов. </a:t>
            </a:r>
            <a:endParaRPr lang="ru-RU" dirty="0" smtClean="0"/>
          </a:p>
          <a:p>
            <a:r>
              <a:rPr lang="ru-RU" dirty="0" smtClean="0"/>
              <a:t>Наоборот</a:t>
            </a:r>
            <a:r>
              <a:rPr lang="ru-RU" dirty="0"/>
              <a:t>, некоторые из них поражают очень ограниченное число видов сорняков или даже только один сорняк </a:t>
            </a:r>
            <a:r>
              <a:rPr lang="ru-RU" b="1" i="1" dirty="0"/>
              <a:t>(узкая   избирательность).   </a:t>
            </a:r>
            <a:r>
              <a:rPr lang="ru-RU" dirty="0"/>
              <a:t>Например,  </a:t>
            </a:r>
            <a:r>
              <a:rPr lang="ru-RU" dirty="0" err="1">
                <a:solidFill>
                  <a:srgbClr val="C00000"/>
                </a:solidFill>
              </a:rPr>
              <a:t>Гарпс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Триалат</a:t>
            </a:r>
            <a:r>
              <a:rPr lang="ru-RU" dirty="0">
                <a:solidFill>
                  <a:srgbClr val="C00000"/>
                </a:solidFill>
              </a:rPr>
              <a:t>,  применяемые для обработки посевов пшеницы, ячменя, гороха, кукурузы  против овсюга, действует на него очень ограниченное время (только в фазе 1—2 листьев). </a:t>
            </a:r>
            <a:r>
              <a:rPr lang="ru-RU" dirty="0" err="1">
                <a:solidFill>
                  <a:srgbClr val="C00000"/>
                </a:solidFill>
              </a:rPr>
              <a:t>Фасцет</a:t>
            </a:r>
            <a:r>
              <a:rPr lang="ru-RU" dirty="0">
                <a:solidFill>
                  <a:srgbClr val="C00000"/>
                </a:solidFill>
              </a:rPr>
              <a:t>, применяемый для уничтожения куриного проса в посевах риса, действует очень слабо на другие сорняки.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2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4536504" cy="5400599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Так, растения с плот­ными покровными тканями, кутикулой, восковым налетом, а также с густым </a:t>
            </a:r>
            <a:r>
              <a:rPr lang="ru-RU" sz="2800" dirty="0" err="1"/>
              <a:t>опушением</a:t>
            </a:r>
            <a:r>
              <a:rPr lang="ru-RU" sz="2800" dirty="0"/>
              <a:t> более устойчивы к гербицидам, так как плот­ные покровные ткани препятствуют их проникновению. Растения с листьями, направленными вертикально вверх, также более устой­чивы к гербицидам, так как значительная часть раствора гербици­да скатывается с этих листьев.</a:t>
            </a:r>
          </a:p>
          <a:p>
            <a:endParaRPr lang="ru-RU" sz="2800" dirty="0"/>
          </a:p>
        </p:txBody>
      </p:sp>
      <p:pic>
        <p:nvPicPr>
          <p:cNvPr id="4" name="Picture 9" descr="Картинка 10 из 1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881673"/>
            <a:ext cx="2627784" cy="29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Картинка 52 из 1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720" y="836712"/>
            <a:ext cx="2136070" cy="24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Картинка 57 из 122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790" y="1412776"/>
            <a:ext cx="2134210" cy="27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116632"/>
            <a:ext cx="8569076" cy="108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 smtClean="0">
                <a:solidFill>
                  <a:srgbClr val="C00000"/>
                </a:solidFill>
              </a:rPr>
              <a:t>Топографическая избирательность </a:t>
            </a:r>
            <a:r>
              <a:rPr lang="ru-RU" sz="2800" dirty="0" smtClean="0">
                <a:solidFill>
                  <a:srgbClr val="C00000"/>
                </a:solidFill>
              </a:rPr>
              <a:t>обусловлена различиями анатомо-морфологического строения растений.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067944" y="1772816"/>
            <a:ext cx="8057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577805">
            <a:off x="4472138" y="4936614"/>
            <a:ext cx="20852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44008" y="3501008"/>
            <a:ext cx="23042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3536" y="4869160"/>
            <a:ext cx="294643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2987824" y="1772816"/>
            <a:ext cx="3153347" cy="32403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680520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Устойчивость </a:t>
            </a:r>
            <a:r>
              <a:rPr lang="ru-RU" dirty="0"/>
              <a:t>к почвенным гербицидам проявляют растения с глубокой корневой системой. Например, бодяк полевой, осот по­левой, горчак ползучий, вьюнок полевой, хвощ полевой устойчи­вы к почвенным гербицидам потому, что они удерживаются в верхнем 10-сантиметровом слое почвы и не достигают зоны деятельных кор­ней. На этой особенности основано применение указанных препа­ратов в садах и лесных питомниках. Они уничтожают многие сорня­ки, корни которых сосредоточены в верхнем слое почвы, но не по­ражают плодовые растения и саженцы древесных пород, корневые системы которых располагаются на значительной глубине.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1183" y="0"/>
            <a:ext cx="3838203" cy="278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688" y="2636913"/>
            <a:ext cx="246298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644008" y="1196752"/>
            <a:ext cx="65717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183536" y="1484784"/>
            <a:ext cx="2337152" cy="15841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3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2564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Устойчивость и чувствительность растений к гербицидам связаны с </a:t>
            </a:r>
            <a:r>
              <a:rPr lang="ru-RU" i="1" dirty="0">
                <a:solidFill>
                  <a:srgbClr val="C00000"/>
                </a:solidFill>
              </a:rPr>
              <a:t>биохимической избирательностью. </a:t>
            </a:r>
            <a:r>
              <a:rPr lang="ru-RU" dirty="0"/>
              <a:t>Проникающие в растения вещества подвергаются различным превращениям. В одних случаях это приводит к их разрушению и </a:t>
            </a:r>
            <a:r>
              <a:rPr lang="ru-RU" dirty="0" err="1"/>
              <a:t>инактивации</a:t>
            </a:r>
            <a:r>
              <a:rPr lang="ru-RU" dirty="0"/>
              <a:t>, в других - к усилению </a:t>
            </a:r>
            <a:r>
              <a:rPr lang="ru-RU" dirty="0" err="1"/>
              <a:t>фитоцидности</a:t>
            </a:r>
            <a:r>
              <a:rPr lang="ru-RU" dirty="0"/>
              <a:t>. Зачастую значительная часть гербицидов, поступающих в листья, выделяется через корневую систему, не причиняя вреда растению.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87727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Устойчивость некоторых растений к </a:t>
            </a:r>
            <a:r>
              <a:rPr lang="ru-RU" dirty="0" err="1">
                <a:solidFill>
                  <a:srgbClr val="C00000"/>
                </a:solidFill>
              </a:rPr>
              <a:t>дезормону</a:t>
            </a:r>
            <a:r>
              <a:rPr lang="ru-RU" dirty="0">
                <a:solidFill>
                  <a:srgbClr val="C00000"/>
                </a:solidFill>
              </a:rPr>
              <a:t> объясняется разру­шением его в растительном организме.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0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5698976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Некоторые устойчивые к 2,4-Д сорняки (горец, </a:t>
            </a:r>
            <a:r>
              <a:rPr lang="ru-RU" dirty="0" smtClean="0"/>
              <a:t>подорожник, </a:t>
            </a:r>
            <a:r>
              <a:rPr lang="ru-RU" dirty="0"/>
              <a:t>звездчатка-мокрица) также отличаются способностью обезвреживать гербицид.  У горца это происходит связыванием 2,4-Д белками кле­ток у подорожника - в результате связывания веществами не­белковой природы, у звездчатки-мокрицы - вследствие интенсив­ных процессов </a:t>
            </a:r>
            <a:r>
              <a:rPr lang="ru-RU" dirty="0" err="1"/>
              <a:t>декарбоксилирования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"/>
            <a:ext cx="255577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52" y="2132857"/>
            <a:ext cx="2513184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52" y="4166865"/>
            <a:ext cx="2510877" cy="269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6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r>
              <a:rPr lang="ru-RU" dirty="0"/>
              <a:t>Избирательность связана прежде всего с  особенностями передвижения гербицидов и накопления их в местах проявления </a:t>
            </a:r>
            <a:r>
              <a:rPr lang="ru-RU" dirty="0" err="1"/>
              <a:t>фитотоксичности</a:t>
            </a:r>
            <a:r>
              <a:rPr lang="ru-RU" dirty="0"/>
              <a:t>. Установлено, что устойчивые и неустойчивые растения поглощают из раствора почти рав­ное количество гербицида, однако у устойчивых видов (кукуруза) наибольшее содержание гербицида обнаруживается в корнях, тогда как у неустойчивых он быстрее и в больших количествах прони­кает в фотосинтезирующие органы, где и проявляет свою </a:t>
            </a:r>
            <a:r>
              <a:rPr lang="ru-RU" dirty="0" err="1"/>
              <a:t>фитонцидность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0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Кроме </a:t>
            </a:r>
            <a:r>
              <a:rPr lang="ru-RU" dirty="0">
                <a:solidFill>
                  <a:srgbClr val="C00000"/>
                </a:solidFill>
              </a:rPr>
              <a:t>того, в устойчивых растениях быстрее превращаются в не </a:t>
            </a:r>
            <a:r>
              <a:rPr lang="ru-RU" dirty="0" err="1">
                <a:solidFill>
                  <a:srgbClr val="C00000"/>
                </a:solidFill>
              </a:rPr>
              <a:t>фитотоксичные</a:t>
            </a:r>
            <a:r>
              <a:rPr lang="ru-RU" dirty="0">
                <a:solidFill>
                  <a:srgbClr val="C00000"/>
                </a:solidFill>
              </a:rPr>
              <a:t> соединения, тогда как в неустойчивых они долгое время остаются в неизмененном виде. При этом в разных растениях продукты метаболизма гербицидов неодинаковы: в одних они быстро превращаются в </a:t>
            </a:r>
            <a:r>
              <a:rPr lang="ru-RU" dirty="0" err="1">
                <a:solidFill>
                  <a:srgbClr val="C00000"/>
                </a:solidFill>
              </a:rPr>
              <a:t>нефитотоксичные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гидроксипроизводные</a:t>
            </a:r>
            <a:r>
              <a:rPr lang="ru-RU" dirty="0">
                <a:solidFill>
                  <a:srgbClr val="C00000"/>
                </a:solidFill>
              </a:rPr>
              <a:t>;   в   других преобладает процесс </a:t>
            </a:r>
            <a:r>
              <a:rPr lang="ru-RU" dirty="0" err="1">
                <a:solidFill>
                  <a:srgbClr val="C00000"/>
                </a:solidFill>
              </a:rPr>
              <a:t>деалкилирования</a:t>
            </a:r>
            <a:r>
              <a:rPr lang="ru-RU" dirty="0">
                <a:solidFill>
                  <a:srgbClr val="C00000"/>
                </a:solidFill>
              </a:rPr>
              <a:t>   в результате чего получаются менее </a:t>
            </a:r>
            <a:r>
              <a:rPr lang="ru-RU" dirty="0" err="1">
                <a:solidFill>
                  <a:srgbClr val="C00000"/>
                </a:solidFill>
              </a:rPr>
              <a:t>фитотоксичные</a:t>
            </a:r>
            <a:r>
              <a:rPr lang="ru-RU" dirty="0">
                <a:solidFill>
                  <a:srgbClr val="C00000"/>
                </a:solidFill>
              </a:rPr>
              <a:t> про­дукты;  в третьих образуются   </a:t>
            </a:r>
            <a:r>
              <a:rPr lang="ru-RU" dirty="0" err="1">
                <a:solidFill>
                  <a:srgbClr val="C00000"/>
                </a:solidFill>
              </a:rPr>
              <a:t>высокополярные</a:t>
            </a:r>
            <a:r>
              <a:rPr lang="ru-RU" dirty="0">
                <a:solidFill>
                  <a:srgbClr val="C00000"/>
                </a:solidFill>
              </a:rPr>
              <a:t>  водорастворимые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78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D5E9F0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2063</Words>
  <Application>Microsoft Office PowerPoint</Application>
  <PresentationFormat>Экран (4:3)</PresentationFormat>
  <Paragraphs>101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CorelDRAW</vt:lpstr>
      <vt:lpstr>Формула</vt:lpstr>
      <vt:lpstr>ЛЕКЦИЯ 8. ГЕРБИЦИДЫ</vt:lpstr>
      <vt:lpstr>1. Понятие о гербицидах и их классификация с учетом избирательности.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СРОКИ И СПОСОБЫ ВНЕСЕНИЯ ГЕРБИЦИДОВ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НОРМА РАСХОДА ГЕРБИЦИДОВ</vt:lpstr>
      <vt:lpstr>Презентация PowerPoint</vt:lpstr>
      <vt:lpstr>Расчет нормы расхода препарата</vt:lpstr>
      <vt:lpstr>4. НОРМА РАСХОДА ЖИДКОСТИ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 ГЕРБИЦИДЫ</dc:title>
  <cp:lastModifiedBy>Люба</cp:lastModifiedBy>
  <cp:revision>15</cp:revision>
  <dcterms:modified xsi:type="dcterms:W3CDTF">2017-10-24T06:33:07Z</dcterms:modified>
</cp:coreProperties>
</file>